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化学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0705" y="569595"/>
            <a:ext cx="10958195" cy="6055360"/>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4.</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原电池的构成条件</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理论上，</a:t>
            </a:r>
            <a:r>
              <a:rPr lang="zh-CN" altLang="en-US" sz="2400">
                <a:latin typeface="宋体" panose="02010600030101010101" pitchFamily="2" charset="-122"/>
                <a:ea typeface="宋体" panose="02010600030101010101" pitchFamily="2" charset="-122"/>
                <a:cs typeface="宋体" panose="02010600030101010101" pitchFamily="2" charset="-122"/>
              </a:rPr>
              <a:t>自发进行的氧化还原反应均可构成原电池。具体条件如下。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有一个自发的氧化还原反应。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有两个活动性不同的电极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金属与金属或金属与能导电的非金属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一般其中较活泼的金属作负极，发生氧化反应；较不活泼的金属（或能导电的非金属）作正极，</a:t>
            </a:r>
            <a:r>
              <a:rPr lang="zh-CN" altLang="en-US" sz="2400">
                <a:latin typeface="宋体" panose="02010600030101010101" pitchFamily="2" charset="-122"/>
                <a:ea typeface="宋体" panose="02010600030101010101" pitchFamily="2" charset="-122"/>
                <a:cs typeface="宋体" panose="02010600030101010101" pitchFamily="2" charset="-122"/>
              </a:rPr>
              <a:t>发生还原反应。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有电解质溶液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或熔融电解质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两极用导线相连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形成闭合回路。</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116330"/>
                <a:ext cx="10669270" cy="5509260"/>
              </a:xfrm>
              <a:prstGeom prst="rect">
                <a:avLst/>
              </a:prstGeom>
              <a:noFill/>
            </p:spPr>
            <p:txBody>
              <a:bodyPr wrap="square" rtlCol="0">
                <a:noAutofit/>
              </a:bodyPr>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latin typeface="宋体" panose="02010600030101010101" pitchFamily="2" charset="-122"/>
                    <a:ea typeface="宋体" panose="02010600030101010101" pitchFamily="2" charset="-122"/>
                    <a:cs typeface="宋体" panose="02010600030101010101" pitchFamily="2" charset="-122"/>
                  </a:rPr>
                  <a:t>化学电池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一次电池</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普通锌锰电池：负极</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Zn-2e</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sym typeface="+mn-ea"/>
                      </a:rPr>
                      <m:t>=</m:t>
                    </m:r>
                  </m:oMath>
                </a14:m>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Zn</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，正极</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2MnO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sym typeface="+mn-ea"/>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sym typeface="+mn-ea"/>
                          </a:rPr>
                          <m:t>NH</m:t>
                        </m:r>
                      </m:e>
                      <m:sub>
                        <m:r>
                          <a:rPr lang="en-US" altLang="zh-CN" sz="2400">
                            <a:latin typeface="Cambria Math" panose="02040503050406030204" charset="0"/>
                            <a:ea typeface="宋体" panose="02010600030101010101" pitchFamily="2" charset="-122"/>
                            <a:cs typeface="Cambria Math" panose="02040503050406030204" charset="0"/>
                            <a:sym typeface="+mn-ea"/>
                          </a:rPr>
                          <m:t>4</m:t>
                        </m:r>
                      </m:sub>
                      <m:sup>
                        <m:r>
                          <a:rPr lang="en-US" altLang="zh-CN" sz="2400">
                            <a:latin typeface="Cambria Math" panose="02040503050406030204" charset="0"/>
                            <a:ea typeface="宋体" panose="02010600030101010101" pitchFamily="2" charset="-122"/>
                            <a:cs typeface="Cambria Math" panose="02040503050406030204" charset="0"/>
                            <a:sym typeface="+mn-ea"/>
                          </a:rPr>
                          <m:t>+</m:t>
                        </m:r>
                      </m:sup>
                    </m:sSubSup>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+2e</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sym typeface="+mn-ea"/>
                      </a:rPr>
                      <m:t>= </m:t>
                    </m:r>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Mn</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+2NH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，总反应</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Zn+2MnO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+2NH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Cl</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sym typeface="+mn-ea"/>
                      </a:rPr>
                      <m:t> </m:t>
                    </m:r>
                    <m:r>
                      <a:rPr lang="en-US" altLang="zh-CN" sz="2400" b="1">
                        <a:latin typeface="Cambria Math" panose="02040503050406030204" charset="0"/>
                        <a:ea typeface="宋体" panose="02010600030101010101" pitchFamily="2" charset="-122"/>
                        <a:cs typeface="Cambria Math" panose="02040503050406030204" charset="0"/>
                        <a:sym typeface="+mn-ea"/>
                      </a:rPr>
                      <m:t>= </m:t>
                    </m:r>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ZnCl</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+Mn</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+2NH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O。</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2.二次电池</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铅酸蓄电池：负极</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Pb(s) +</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sym typeface="+mn-ea"/>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sym typeface="+mn-ea"/>
                          </a:rPr>
                          <m:t>SO</m:t>
                        </m:r>
                      </m:e>
                      <m:sub>
                        <m:r>
                          <a:rPr lang="en-US" altLang="zh-CN" sz="2400">
                            <a:latin typeface="Cambria Math" panose="02040503050406030204" charset="0"/>
                            <a:ea typeface="宋体" panose="02010600030101010101" pitchFamily="2" charset="-122"/>
                            <a:cs typeface="Cambria Math" panose="02040503050406030204" charset="0"/>
                            <a:sym typeface="+mn-ea"/>
                          </a:rPr>
                          <m:t>4</m:t>
                        </m:r>
                      </m:sub>
                      <m:sup>
                        <m:r>
                          <a:rPr lang="en-US" altLang="zh-CN" sz="2400">
                            <a:latin typeface="Cambria Math" panose="02040503050406030204" charset="0"/>
                            <a:ea typeface="宋体" panose="02010600030101010101" pitchFamily="2" charset="-122"/>
                            <a:cs typeface="Cambria Math" panose="02040503050406030204" charset="0"/>
                            <a:sym typeface="+mn-ea"/>
                          </a:rPr>
                          <m:t>2</m:t>
                        </m:r>
                        <m:r>
                          <a:rPr lang="en-US" altLang="zh-CN" sz="2400">
                            <a:latin typeface="Cambria Math" panose="02040503050406030204" charset="0"/>
                            <a:ea typeface="宋体" panose="02010600030101010101" pitchFamily="2" charset="-122"/>
                            <a:cs typeface="Cambria Math" panose="02040503050406030204" charset="0"/>
                            <a:sym typeface="+mn-ea"/>
                          </a:rPr>
                          <m:t>−</m:t>
                        </m:r>
                      </m:sup>
                    </m:sSubSup>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(aq) - 2e</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sym typeface="+mn-ea"/>
                      </a:rPr>
                      <m:t>= </m:t>
                    </m:r>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PbSO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(s)</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正极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PbO</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(s) +4H</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(aq)+</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sym typeface="+mn-ea"/>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sym typeface="+mn-ea"/>
                          </a:rPr>
                          <m:t>SO</m:t>
                        </m:r>
                      </m:e>
                      <m:sub>
                        <m:r>
                          <a:rPr lang="en-US" altLang="zh-CN" sz="2400">
                            <a:latin typeface="Cambria Math" panose="02040503050406030204" charset="0"/>
                            <a:ea typeface="宋体" panose="02010600030101010101" pitchFamily="2" charset="-122"/>
                            <a:cs typeface="Cambria Math" panose="02040503050406030204" charset="0"/>
                            <a:sym typeface="+mn-ea"/>
                          </a:rPr>
                          <m:t>4</m:t>
                        </m:r>
                      </m:sub>
                      <m:sup>
                        <m:r>
                          <a:rPr lang="en-US" altLang="zh-CN" sz="2400">
                            <a:latin typeface="Cambria Math" panose="02040503050406030204" charset="0"/>
                            <a:ea typeface="宋体" panose="02010600030101010101" pitchFamily="2" charset="-122"/>
                            <a:cs typeface="Cambria Math" panose="02040503050406030204" charset="0"/>
                            <a:sym typeface="+mn-ea"/>
                          </a:rPr>
                          <m:t>2</m:t>
                        </m:r>
                        <m:r>
                          <a:rPr lang="en-US" altLang="zh-CN" sz="2400">
                            <a:latin typeface="Cambria Math" panose="02040503050406030204" charset="0"/>
                            <a:ea typeface="宋体" panose="02010600030101010101" pitchFamily="2" charset="-122"/>
                            <a:cs typeface="Cambria Math" panose="02040503050406030204" charset="0"/>
                            <a:sym typeface="+mn-ea"/>
                          </a:rPr>
                          <m:t>−</m:t>
                        </m:r>
                      </m:sup>
                    </m:sSubSup>
                  </m:oMath>
                </a14:m>
                <a:r>
                  <a:rPr lang="zh-CN" altLang="en-US" sz="2400" b="1">
                    <a:latin typeface="宋体" panose="02010600030101010101" pitchFamily="2" charset="-122"/>
                    <a:ea typeface="宋体" panose="02010600030101010101" pitchFamily="2" charset="-122"/>
                    <a:cs typeface="宋体" panose="02010600030101010101" pitchFamily="2" charset="-122"/>
                    <a:sym typeface="+mn-ea"/>
                  </a:rPr>
                  <a:t>(aq)+2e</a:t>
                </a:r>
                <a:r>
                  <a:rPr lang="zh-CN" altLang="en-US" sz="2400" b="1" baseline="30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sym typeface="+mn-ea"/>
                      </a:rPr>
                      <m:t>=</m:t>
                    </m:r>
                  </m:oMath>
                </a14:m>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PbSO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(s)+2H</a:t>
                </a:r>
                <a:r>
                  <a:rPr lang="zh-CN" altLang="en-US"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O(l)</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总反应</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Pb(s)+PbO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(s)+2H</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(aq)      2PbSO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4</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(s)+2H</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O(l)</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116330"/>
                <a:ext cx="10669270" cy="5509260"/>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5979795" y="4707255"/>
            <a:ext cx="685800" cy="62039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116330"/>
                <a:ext cx="10669270" cy="5509260"/>
              </a:xfrm>
              <a:prstGeom prst="rect">
                <a:avLst/>
              </a:prstGeom>
              <a:noFill/>
            </p:spPr>
            <p:txBody>
              <a:bodyPr wrap="square" rtlCol="0">
                <a:noAutofit/>
              </a:bodyPr>
              <a:p>
                <a:pPr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燃料电池</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燃料电池是一种将燃料</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如氢气、甲烷、乙醇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与氧化剂</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如氧气</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的化学能直接转化为电能的电化学反应装置。燃料气可以是氢气、甲烷、乙烷、丙烷、甲醇、乙醇、葡萄糖、肼等可燃性气体。</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电解质通常有四种情况</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稀硫酸。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KOH</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溶液。</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Li</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CO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Na</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CO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的熔融盐混合物作电解质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其导电粒子是</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sym typeface="+mn-ea"/>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sym typeface="+mn-ea"/>
                          </a:rPr>
                          <m:t>CO</m:t>
                        </m:r>
                      </m:e>
                      <m:sub>
                        <m:r>
                          <a:rPr lang="en-US" altLang="zh-CN" sz="2400">
                            <a:latin typeface="Cambria Math" panose="02040503050406030204" charset="0"/>
                            <a:ea typeface="宋体" panose="02010600030101010101" pitchFamily="2" charset="-122"/>
                            <a:cs typeface="Cambria Math" panose="02040503050406030204" charset="0"/>
                            <a:sym typeface="+mn-ea"/>
                          </a:rPr>
                          <m:t>3</m:t>
                        </m:r>
                      </m:sub>
                      <m:sup>
                        <m:r>
                          <a:rPr lang="en-US" altLang="zh-CN" sz="2400">
                            <a:latin typeface="Cambria Math" panose="02040503050406030204" charset="0"/>
                            <a:ea typeface="宋体" panose="02010600030101010101" pitchFamily="2" charset="-122"/>
                            <a:cs typeface="Cambria Math" panose="02040503050406030204" charset="0"/>
                            <a:sym typeface="+mn-ea"/>
                          </a:rPr>
                          <m:t>2</m:t>
                        </m:r>
                        <m:r>
                          <a:rPr lang="en-US" altLang="zh-CN" sz="2400">
                            <a:latin typeface="Cambria Math" panose="02040503050406030204" charset="0"/>
                            <a:ea typeface="宋体" panose="02010600030101010101" pitchFamily="2" charset="-122"/>
                            <a:cs typeface="Cambria Math" panose="02040503050406030204" charset="0"/>
                            <a:sym typeface="+mn-ea"/>
                          </a:rPr>
                          <m:t>−</m:t>
                        </m:r>
                      </m:sup>
                    </m:sSubSup>
                  </m:oMath>
                </a14:m>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固体电解质是掺杂了</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Y</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ZrO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固体</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高温下能传导</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b="1" baseline="300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116330"/>
                <a:ext cx="10669270" cy="550926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第二节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化学反应的速率与限度</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450975"/>
            <a:ext cx="10518140" cy="406400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（一）定义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化学反应速率是衡量化学反应进行快慢的物理量。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（二）表示方法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化学反应速率常用单位时间内反应物浓度的减少量或生成物浓度的增加量来表示。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表达式</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化学反应速率的表达式为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895850" y="4578350"/>
            <a:ext cx="969645" cy="593725"/>
          </a:xfrm>
          <a:prstGeom prst="rect">
            <a:avLst/>
          </a:prstGeom>
        </p:spPr>
      </p:pic>
      <p:sp>
        <p:nvSpPr>
          <p:cNvPr id="3" name="文本框 2"/>
          <p:cNvSpPr txBox="1"/>
          <p:nvPr/>
        </p:nvSpPr>
        <p:spPr>
          <a:xfrm>
            <a:off x="784860" y="753745"/>
            <a:ext cx="10734040" cy="583565"/>
          </a:xfrm>
          <a:prstGeom prst="rect">
            <a:avLst/>
          </a:prstGeom>
          <a:noFill/>
        </p:spPr>
        <p:txBody>
          <a:bodyPr wrap="square" rtlCol="0">
            <a:spAutoFit/>
          </a:bodyPr>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化学反应速率</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1"/>
            </p:custDataLst>
          </p:nvPr>
        </p:nvSpPr>
        <p:spPr>
          <a:xfrm>
            <a:off x="734695" y="548640"/>
            <a:ext cx="10691495" cy="2279650"/>
          </a:xfrm>
          <a:prstGeom prst="rect">
            <a:avLst/>
          </a:prstGeom>
          <a:noFill/>
        </p:spPr>
        <p:txBody>
          <a:bodyPr wrap="square" rtlCol="0">
            <a:noAutofit/>
          </a:bodyPr>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（四）</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单位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化学反应速率的单位为mol·L</a:t>
            </a:r>
            <a:r>
              <a:rPr lang="zh-CN" altLang="en-US" sz="2800" baseline="30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·s</a:t>
            </a:r>
            <a:r>
              <a:rPr lang="zh-CN" altLang="en-US" sz="2800" baseline="30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或mol/(L·s)，mol·L</a:t>
            </a:r>
            <a:r>
              <a:rPr lang="zh-CN" altLang="en-US" sz="2800" baseline="30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·min</a:t>
            </a:r>
            <a:r>
              <a:rPr lang="zh-CN" altLang="en-US" sz="2800" baseline="30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或 mol/(L·min)。</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（五）影响化学反应速率的因素</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1356995" y="2918460"/>
            <a:ext cx="9659620" cy="374840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5635" y="1200785"/>
            <a:ext cx="10899775" cy="407860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（一）可逆反应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在同一条件下，既能向正反应方向进行，</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又能向逆反应方向进行的化学反应。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特征</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反应不能进行到底，或者在一定条件下反应物与生成物同时存在。在书写化学方程式时，</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可逆反应用符号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表示。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428625"/>
            <a:ext cx="10883900" cy="1076325"/>
          </a:xfrm>
          <a:prstGeom prst="rect">
            <a:avLst/>
          </a:prstGeom>
          <a:noFill/>
        </p:spPr>
        <p:txBody>
          <a:bodyPr wrap="square" rtlCol="0">
            <a:spAutoFit/>
          </a:bodyPr>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化学反应的限度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pPr algn="just"/>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0586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308610"/>
            <a:ext cx="10737850" cy="55041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（二）化学平衡状态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化学平衡的建立</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对于可逆反应</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b="1">
                <a:latin typeface="宋体" panose="02010600030101010101" pitchFamily="2" charset="-122"/>
                <a:ea typeface="宋体" panose="02010600030101010101" pitchFamily="2" charset="-122"/>
                <a:cs typeface="宋体" panose="02010600030101010101" pitchFamily="2" charset="-122"/>
              </a:rPr>
              <a:t>2Fe</a:t>
            </a:r>
            <a:r>
              <a:rPr lang="en-US" altLang="zh-CN" sz="2400" b="1" baseline="30000">
                <a:latin typeface="宋体" panose="02010600030101010101" pitchFamily="2" charset="-122"/>
                <a:ea typeface="宋体" panose="02010600030101010101" pitchFamily="2" charset="-122"/>
                <a:cs typeface="宋体" panose="02010600030101010101" pitchFamily="2" charset="-122"/>
              </a:rPr>
              <a:t>3+</a:t>
            </a:r>
            <a:r>
              <a:rPr lang="en-US" altLang="zh-CN" sz="2400" b="1">
                <a:latin typeface="宋体" panose="02010600030101010101" pitchFamily="2" charset="-122"/>
                <a:ea typeface="宋体" panose="02010600030101010101" pitchFamily="2" charset="-122"/>
                <a:cs typeface="宋体" panose="02010600030101010101" pitchFamily="2" charset="-122"/>
              </a:rPr>
              <a:t> +2I</a:t>
            </a:r>
            <a:r>
              <a:rPr lang="en-US" altLang="zh-CN" sz="2400" b="1" baseline="30000">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en-US"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2Fe</a:t>
            </a:r>
            <a:r>
              <a:rPr lang="en-US" altLang="zh-CN" sz="2400" b="1" baseline="30000">
                <a:latin typeface="宋体" panose="02010600030101010101" pitchFamily="2" charset="-122"/>
                <a:ea typeface="宋体" panose="02010600030101010101" pitchFamily="2" charset="-122"/>
                <a:cs typeface="宋体" panose="02010600030101010101" pitchFamily="2" charset="-122"/>
              </a:rPr>
              <a:t>2+</a:t>
            </a:r>
            <a:r>
              <a:rPr lang="en-US" altLang="zh-CN" sz="2400" b="1">
                <a:latin typeface="宋体" panose="02010600030101010101" pitchFamily="2" charset="-122"/>
                <a:ea typeface="宋体" panose="02010600030101010101" pitchFamily="2" charset="-122"/>
                <a:cs typeface="宋体" panose="02010600030101010101" pitchFamily="2" charset="-122"/>
              </a:rPr>
              <a:t> +I</a:t>
            </a:r>
            <a:r>
              <a:rPr lang="en-US" altLang="zh-CN" sz="2400" b="1" baseline="-25000">
                <a:latin typeface="宋体" panose="02010600030101010101" pitchFamily="2" charset="-122"/>
                <a:ea typeface="宋体" panose="02010600030101010101" pitchFamily="2" charset="-122"/>
                <a:cs typeface="宋体" panose="02010600030101010101" pitchFamily="2" charset="-122"/>
              </a:rPr>
              <a:t>2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其化学反应速率与时间的关系如下图所示。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反应开始时，正反应速率最大，原因是反应物浓度最大；逆反应速率为</a:t>
            </a:r>
            <a:r>
              <a:rPr lang="en-US" altLang="zh-CN" sz="2400">
                <a:latin typeface="宋体" panose="02010600030101010101" pitchFamily="2" charset="-122"/>
                <a:ea typeface="宋体" panose="02010600030101010101" pitchFamily="2" charset="-122"/>
                <a:cs typeface="宋体" panose="02010600030101010101" pitchFamily="2" charset="-122"/>
              </a:rPr>
              <a:t>0</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原因是生成物浓度为</a:t>
            </a:r>
            <a:r>
              <a:rPr lang="en-US" altLang="zh-CN" sz="2400">
                <a:latin typeface="宋体" panose="02010600030101010101" pitchFamily="2" charset="-122"/>
                <a:ea typeface="宋体" panose="02010600030101010101" pitchFamily="2" charset="-122"/>
                <a:cs typeface="宋体" panose="02010600030101010101" pitchFamily="2" charset="-122"/>
              </a:rPr>
              <a:t>0</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反应进行中，正反应速率的变化是逐渐减小，</a:t>
            </a:r>
            <a:r>
              <a:rPr lang="zh-CN" altLang="en-US" sz="2400">
                <a:latin typeface="宋体" panose="02010600030101010101" pitchFamily="2" charset="-122"/>
                <a:ea typeface="宋体" panose="02010600030101010101" pitchFamily="2" charset="-122"/>
                <a:cs typeface="宋体" panose="02010600030101010101" pitchFamily="2" charset="-122"/>
              </a:rPr>
              <a:t>原因是反应物浓度逐渐减小；逆反应速率的变化是逐渐增大，</a:t>
            </a:r>
            <a:r>
              <a:rPr lang="zh-CN" altLang="en-US" sz="2400">
                <a:latin typeface="宋体" panose="02010600030101010101" pitchFamily="2" charset="-122"/>
                <a:ea typeface="宋体" panose="02010600030101010101" pitchFamily="2" charset="-122"/>
                <a:cs typeface="宋体" panose="02010600030101010101" pitchFamily="2" charset="-122"/>
              </a:rPr>
              <a:t>原因是生成物浓度逐渐增大。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反应一段时间</a:t>
            </a:r>
            <a:r>
              <a:rPr lang="en-US" altLang="zh-CN" sz="2400">
                <a:latin typeface="宋体" panose="02010600030101010101" pitchFamily="2" charset="-122"/>
                <a:ea typeface="宋体" panose="02010600030101010101" pitchFamily="2" charset="-122"/>
                <a:cs typeface="宋体" panose="02010600030101010101" pitchFamily="2" charset="-122"/>
              </a:rPr>
              <a:t>(t</a:t>
            </a:r>
            <a:r>
              <a:rPr lang="en-US" altLang="zh-CN" sz="2400" baseline="-25000">
                <a:latin typeface="宋体" panose="02010600030101010101" pitchFamily="2" charset="-122"/>
                <a:ea typeface="宋体" panose="02010600030101010101" pitchFamily="2" charset="-122"/>
                <a:cs typeface="宋体" panose="02010600030101010101" pitchFamily="2" charset="-122"/>
              </a:rPr>
              <a:t>1</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后，正反应速率和逆反应速率的关系是大小相等，反应物的浓度不再改变，</a:t>
            </a:r>
            <a:r>
              <a:rPr lang="zh-CN" altLang="en-US" sz="2400">
                <a:latin typeface="宋体" panose="02010600030101010101" pitchFamily="2" charset="-122"/>
                <a:ea typeface="宋体" panose="02010600030101010101" pitchFamily="2" charset="-122"/>
                <a:cs typeface="宋体" panose="02010600030101010101" pitchFamily="2" charset="-122"/>
              </a:rPr>
              <a:t>生成物的浓度不再改变。</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486150" y="2010410"/>
            <a:ext cx="2475230" cy="175069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0586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384175"/>
            <a:ext cx="10814685" cy="6240780"/>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化学平衡状态的特征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化学反应的限度</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化学平衡状态是可逆反应达到的一种特殊状态，</a:t>
            </a:r>
            <a:r>
              <a:rPr lang="zh-CN" altLang="en-US" sz="2400">
                <a:latin typeface="宋体" panose="02010600030101010101" pitchFamily="2" charset="-122"/>
                <a:ea typeface="宋体" panose="02010600030101010101" pitchFamily="2" charset="-122"/>
                <a:cs typeface="宋体" panose="02010600030101010101" pitchFamily="2" charset="-122"/>
              </a:rPr>
              <a:t>是在给定条件下化学反应所能达到的或完成的最大程度，</a:t>
            </a:r>
            <a:r>
              <a:rPr lang="zh-CN" altLang="en-US" sz="2400">
                <a:latin typeface="宋体" panose="02010600030101010101" pitchFamily="2" charset="-122"/>
                <a:ea typeface="宋体" panose="02010600030101010101" pitchFamily="2" charset="-122"/>
                <a:cs typeface="宋体" panose="02010600030101010101" pitchFamily="2" charset="-122"/>
              </a:rPr>
              <a:t>任何可逆反应在给定条件下的进程都有一定的限度。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不同条件下，同一可逆反应的化学反应限度不同；相同条件下，</a:t>
            </a:r>
            <a:r>
              <a:rPr lang="zh-CN" altLang="en-US" sz="2400">
                <a:latin typeface="宋体" panose="02010600030101010101" pitchFamily="2" charset="-122"/>
                <a:ea typeface="宋体" panose="02010600030101010101" pitchFamily="2" charset="-122"/>
                <a:cs typeface="宋体" panose="02010600030101010101" pitchFamily="2" charset="-122"/>
              </a:rPr>
              <a:t>不同反应的化学反应限度也不同。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化学反应的限度决定了反应物在该条件下转化为生成物的最大转化率。</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272405" y="711200"/>
            <a:ext cx="4609465" cy="271780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1153160"/>
            <a:ext cx="10723880" cy="535940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（一）调控反应条件的目的和方法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latin typeface="宋体" panose="02010600030101010101" pitchFamily="2" charset="-122"/>
                <a:ea typeface="宋体" panose="02010600030101010101" pitchFamily="2" charset="-122"/>
                <a:cs typeface="宋体" panose="02010600030101010101" pitchFamily="2" charset="-122"/>
              </a:rPr>
              <a:t>合成氨工业反应条件的控制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合成氨的生产在温度较低时，氨的产率较高；压强越大，氨的产率越高。但温度低，反应速率小，需要很长时间才能达到化学平衡，生产成本高，工业上通常选择在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400~500</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下进行。而压强越大，对动力和生产设备的要求也越高，合成氨厂随着生产规模和设备条件的不同，采用的压强通常为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10~30MPa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855720" y="1837055"/>
            <a:ext cx="4685030" cy="1964690"/>
          </a:xfrm>
          <a:prstGeom prst="rect">
            <a:avLst/>
          </a:prstGeom>
        </p:spPr>
      </p:pic>
      <p:sp>
        <p:nvSpPr>
          <p:cNvPr id="3" name="文本框 2"/>
          <p:cNvSpPr txBox="1"/>
          <p:nvPr/>
        </p:nvSpPr>
        <p:spPr>
          <a:xfrm>
            <a:off x="705485" y="560070"/>
            <a:ext cx="10814050" cy="583565"/>
          </a:xfrm>
          <a:prstGeom prst="rect">
            <a:avLst/>
          </a:prstGeom>
          <a:noFill/>
        </p:spPr>
        <p:txBody>
          <a:bodyPr wrap="square" rtlCol="0">
            <a:spAutoFit/>
          </a:bodyPr>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化学反应条件的控制</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1843405"/>
            <a:ext cx="9265285" cy="2830195"/>
          </a:xfrm>
          <a:prstGeom prst="rect">
            <a:avLst/>
          </a:prstGeom>
          <a:noFill/>
        </p:spPr>
        <p:txBody>
          <a:bodyPr wrap="square" rtlCol="0">
            <a:spAutoFit/>
          </a:bodyPr>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第六章</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en-US" altLang="zh-CN" sz="40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化学反应与能量</a:t>
            </a:r>
            <a:endPar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802640"/>
            <a:ext cx="10518140" cy="460819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latin typeface="宋体" panose="02010600030101010101" pitchFamily="2" charset="-122"/>
                <a:ea typeface="宋体" panose="02010600030101010101" pitchFamily="2" charset="-122"/>
                <a:cs typeface="宋体" panose="02010600030101010101" pitchFamily="2" charset="-122"/>
              </a:rPr>
              <a:t>煤燃烧反应条件的控制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将固体煤粉碎以增大接触面积，同时空气适当过量，</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以提高转化率。炉膛材料尽量选择保温性能好的，烟道废气中的热量用来加热水、发电等，</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以提高热量利用率。</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第一节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化学反应与能量变化</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262380"/>
            <a:ext cx="10733405" cy="43529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（一）化学反应的本质和特征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1.本质</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化学反应的本质是旧化学键的断裂和新化学键的形成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断开化学键要吸收能量，形成化学键要放出能量，</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吸收的能量与释放的能量不相等。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特征</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生成新物质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符合质量守恒定律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释放能量或吸收能量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符合能量守恒定律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01370" y="704215"/>
            <a:ext cx="107340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一、化学反应与热能</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20090"/>
            <a:ext cx="10518140" cy="571436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（二）吸热反应和放热反应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吸热反应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吸收热量的化学反应称为吸热反应。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放热反应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放出热量的化学反应称为放热反应。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（三）常见的放热反应与吸热反应</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26770" y="4112260"/>
            <a:ext cx="10539095" cy="240982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86740" y="353060"/>
            <a:ext cx="10948670" cy="65493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（四）化学反应中能量变化的原因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从化学键变化的角度理解能量变化的原因</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微观探析</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键能：断开</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形成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)1mol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某化学键所吸收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放出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的能量；单位为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kJ·mol</a:t>
            </a:r>
            <a:r>
              <a:rPr lang="en-US" altLang="zh-CN" sz="2400" baseline="30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化学键的断裂和形成是化学反应中能量变化的主要原因。</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①若吸收能量E</a:t>
            </a:r>
            <a:r>
              <a:rPr lang="zh-CN" altLang="en-US"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&gt;释放能量E</a:t>
            </a:r>
            <a:r>
              <a:rPr lang="zh-CN" altLang="en-US"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该反应为吸热反应。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②若吸收能量E</a:t>
            </a:r>
            <a:r>
              <a:rPr lang="zh-CN" altLang="en-US"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&lt;释放能量E</a:t>
            </a:r>
            <a:r>
              <a:rPr lang="zh-CN" altLang="en-US"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该反应为放热反应。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2.从反应物及生成物总能量高低理解能量变化的原因(宏观辨识)</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一个确定的化学反应完成后的结果是吸收能量还是放出能量，决定于反应物的总能量与生成物的总能量的相对大小。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(1)若反应物总能量E</a:t>
            </a:r>
            <a:r>
              <a:rPr lang="zh-CN" altLang="en-US" sz="2400" baseline="-25000">
                <a:latin typeface="宋体" panose="02010600030101010101" pitchFamily="2" charset="-122"/>
                <a:ea typeface="宋体" panose="02010600030101010101" pitchFamily="2" charset="-122"/>
                <a:cs typeface="宋体" panose="02010600030101010101" pitchFamily="2" charset="-122"/>
              </a:rPr>
              <a:t>反</a:t>
            </a:r>
            <a:r>
              <a:rPr lang="zh-CN" altLang="en-US" sz="2400">
                <a:latin typeface="宋体" panose="02010600030101010101" pitchFamily="2" charset="-122"/>
                <a:ea typeface="宋体" panose="02010600030101010101" pitchFamily="2" charset="-122"/>
                <a:cs typeface="宋体" panose="02010600030101010101" pitchFamily="2" charset="-122"/>
              </a:rPr>
              <a:t> &gt;生成物总能量E</a:t>
            </a:r>
            <a:r>
              <a:rPr lang="zh-CN" altLang="en-US" sz="2400" baseline="-25000">
                <a:latin typeface="宋体" panose="02010600030101010101" pitchFamily="2" charset="-122"/>
                <a:ea typeface="宋体" panose="02010600030101010101" pitchFamily="2" charset="-122"/>
                <a:cs typeface="宋体" panose="02010600030101010101" pitchFamily="2" charset="-122"/>
              </a:rPr>
              <a:t>生</a:t>
            </a:r>
            <a:r>
              <a:rPr lang="zh-CN" altLang="en-US" sz="2400">
                <a:latin typeface="宋体" panose="02010600030101010101" pitchFamily="2" charset="-122"/>
                <a:ea typeface="宋体" panose="02010600030101010101" pitchFamily="2" charset="-122"/>
                <a:cs typeface="宋体" panose="02010600030101010101" pitchFamily="2" charset="-122"/>
              </a:rPr>
              <a:t>,该反应为放热反应。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(2)若反应物总能量E</a:t>
            </a:r>
            <a:r>
              <a:rPr lang="zh-CN" altLang="en-US" sz="2400" baseline="-25000">
                <a:latin typeface="宋体" panose="02010600030101010101" pitchFamily="2" charset="-122"/>
                <a:ea typeface="宋体" panose="02010600030101010101" pitchFamily="2" charset="-122"/>
                <a:cs typeface="宋体" panose="02010600030101010101" pitchFamily="2" charset="-122"/>
              </a:rPr>
              <a:t>反</a:t>
            </a:r>
            <a:r>
              <a:rPr lang="zh-CN" altLang="en-US" sz="2400">
                <a:latin typeface="宋体" panose="02010600030101010101" pitchFamily="2" charset="-122"/>
                <a:ea typeface="宋体" panose="02010600030101010101" pitchFamily="2" charset="-122"/>
                <a:cs typeface="宋体" panose="02010600030101010101" pitchFamily="2" charset="-122"/>
              </a:rPr>
              <a:t> &lt;生成物总能量E</a:t>
            </a:r>
            <a:r>
              <a:rPr lang="zh-CN" altLang="en-US" sz="2400" baseline="-25000">
                <a:latin typeface="宋体" panose="02010600030101010101" pitchFamily="2" charset="-122"/>
                <a:ea typeface="宋体" panose="02010600030101010101" pitchFamily="2" charset="-122"/>
                <a:cs typeface="宋体" panose="02010600030101010101" pitchFamily="2" charset="-122"/>
              </a:rPr>
              <a:t>生</a:t>
            </a:r>
            <a:r>
              <a:rPr lang="zh-CN" altLang="en-US" sz="2400">
                <a:latin typeface="宋体" panose="02010600030101010101" pitchFamily="2" charset="-122"/>
                <a:ea typeface="宋体" panose="02010600030101010101" pitchFamily="2" charset="-122"/>
                <a:cs typeface="宋体" panose="02010600030101010101" pitchFamily="2" charset="-122"/>
              </a:rPr>
              <a:t>,该反应为吸热反应。</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1485" y="310515"/>
            <a:ext cx="11352530" cy="60261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（五）化学能与热能相互转化的应用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现阶段人类获取热能的主要途径</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主要途径是物质的燃烧。使用最多的常规能源是化石燃料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煤、石油和天然气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化石燃料获取能量面临的问题</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储量有限，</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短期内不可再生。</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影响环境：燃烧煤、石油产品，排放的粉尘、</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x</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等是大气污染物的主要来源。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3.节能减排的措施</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(1)燃料燃烧阶段提高燃料的燃烧效率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(2)能量利用阶段提高能源的利用率。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(3)开发使用新能源，目前人们比较关注的新能源有太阳能、风能、地热能、海洋能和氢能等。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5160" y="549910"/>
            <a:ext cx="733298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二、化学反应与电能</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4525" y="1165860"/>
            <a:ext cx="10874375" cy="536194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火力发电</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化学能间接转化为电能</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现状</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我国目前电能主要来自火力发电，</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其次来自水力发电。</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火力发电的原理</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通过化石燃料燃烧时发生的氧化还原反应，使化学能转变为热能，加热水使之汽化为蒸汽以推动蒸汽轮机，</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带动发电机发电。</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3.能量转换过程</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4.</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能量转化特点</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火力发电能量利用率低，污染严重。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21360" y="4817745"/>
            <a:ext cx="10111105" cy="61341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171450"/>
            <a:ext cx="10976610" cy="6206490"/>
          </a:xfrm>
          <a:prstGeom prst="rect">
            <a:avLst/>
          </a:prstGeom>
          <a:noFill/>
        </p:spPr>
        <p:txBody>
          <a:bodyPr wrap="square" rtlCol="0">
            <a:noAutofit/>
          </a:bodyPr>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（二）原电池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原电池是将化学能转化为电能的装置。</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本质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发生氧化还原反应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原电池的工作原理</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rPr>
              <a:t>工作原理见右图。原电池总反应式：</a:t>
            </a:r>
            <a:r>
              <a:rPr lang="en-US" altLang="zh-CN" sz="2400">
                <a:latin typeface="宋体" panose="02010600030101010101" pitchFamily="2" charset="-122"/>
                <a:ea typeface="宋体" panose="02010600030101010101" pitchFamily="2" charset="-122"/>
                <a:cs typeface="宋体" panose="02010600030101010101" pitchFamily="2" charset="-122"/>
              </a:rPr>
              <a:t>Zn+2H</a:t>
            </a:r>
            <a:r>
              <a:rPr lang="en-US" altLang="zh-CN" sz="2400" baseline="300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=Zn</a:t>
            </a:r>
            <a:r>
              <a:rPr lang="en-US" altLang="zh-CN" sz="2400" baseline="30000">
                <a:latin typeface="宋体" panose="02010600030101010101" pitchFamily="2" charset="-122"/>
                <a:ea typeface="宋体" panose="02010600030101010101" pitchFamily="2" charset="-122"/>
                <a:cs typeface="宋体" panose="02010600030101010101" pitchFamily="2" charset="-122"/>
              </a:rPr>
              <a:t>2+</a:t>
            </a:r>
            <a:r>
              <a:rPr lang="en-US" altLang="zh-CN" sz="2400">
                <a:latin typeface="宋体" panose="02010600030101010101" pitchFamily="2" charset="-122"/>
                <a:ea typeface="宋体" panose="02010600030101010101" pitchFamily="2" charset="-122"/>
                <a:cs typeface="宋体" panose="02010600030101010101" pitchFamily="2" charset="-122"/>
              </a:rPr>
              <a:t> +H</a:t>
            </a:r>
            <a:r>
              <a:rPr lang="en-US" altLang="zh-CN" sz="2400" baseline="-25000">
                <a:latin typeface="宋体" panose="02010600030101010101" pitchFamily="2" charset="-122"/>
                <a:ea typeface="宋体" panose="02010600030101010101" pitchFamily="2" charset="-122"/>
                <a:cs typeface="宋体" panose="02010600030101010101" pitchFamily="2" charset="-122"/>
              </a:rPr>
              <a:t>2</a:t>
            </a:r>
            <a:r>
              <a:rPr lang="en-US" altLang="en-US" sz="2400">
                <a:latin typeface="宋体" panose="02010600030101010101" pitchFamily="2" charset="-122"/>
                <a:ea typeface="宋体" panose="02010600030101010101" pitchFamily="2" charset="-122"/>
                <a:cs typeface="宋体" panose="02010600030101010101" pitchFamily="2" charset="-122"/>
              </a:rPr>
              <a:t>↑</a:t>
            </a:r>
            <a:endParaRPr lang="en-US"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能量转化：</a:t>
            </a:r>
            <a:r>
              <a:rPr lang="zh-CN" altLang="en-US" sz="2400">
                <a:latin typeface="宋体" panose="02010600030101010101" pitchFamily="2" charset="-122"/>
                <a:ea typeface="宋体" panose="02010600030101010101" pitchFamily="2" charset="-122"/>
                <a:cs typeface="宋体" panose="02010600030101010101" pitchFamily="2" charset="-122"/>
              </a:rPr>
              <a:t>化学能转变为电能。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电子的移动方向：</a:t>
            </a:r>
            <a:r>
              <a:rPr lang="zh-CN" altLang="en-US" sz="2400">
                <a:latin typeface="宋体" panose="02010600030101010101" pitchFamily="2" charset="-122"/>
                <a:ea typeface="宋体" panose="02010600030101010101" pitchFamily="2" charset="-122"/>
                <a:cs typeface="宋体" panose="02010600030101010101" pitchFamily="2" charset="-122"/>
              </a:rPr>
              <a:t>从负极流出，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经导线流向正极。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离子的移动方向：</a:t>
            </a:r>
            <a:r>
              <a:rPr lang="zh-CN" altLang="en-US" sz="2400">
                <a:latin typeface="宋体" panose="02010600030101010101" pitchFamily="2" charset="-122"/>
                <a:ea typeface="宋体" panose="02010600030101010101" pitchFamily="2" charset="-122"/>
                <a:cs typeface="宋体" panose="02010600030101010101" pitchFamily="2" charset="-122"/>
              </a:rPr>
              <a:t>阳离子向正</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极移动，</a:t>
            </a:r>
            <a:r>
              <a:rPr lang="zh-CN" altLang="en-US" sz="2400">
                <a:latin typeface="宋体" panose="02010600030101010101" pitchFamily="2" charset="-122"/>
                <a:ea typeface="宋体" panose="02010600030101010101" pitchFamily="2" charset="-122"/>
                <a:cs typeface="宋体" panose="02010600030101010101" pitchFamily="2" charset="-122"/>
              </a:rPr>
              <a:t>阴离子向负极移动。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315710" y="3877310"/>
            <a:ext cx="4761230" cy="240728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224,&quot;left&quot;:61.8,&quot;top&quot;:45.85,&quot;width&quot;:828.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3010</Words>
  <Application>WPS 演示</Application>
  <PresentationFormat>宽屏</PresentationFormat>
  <Paragraphs>174</Paragraphs>
  <Slides>22</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Wingdings</vt:lpstr>
      <vt:lpstr>微软雅黑</vt:lpstr>
      <vt:lpstr>方正粗黑宋简体</vt:lpstr>
      <vt:lpstr>黑体</vt:lpstr>
      <vt:lpstr>Arial Unicode MS</vt:lpstr>
      <vt:lpstr>Calibri</vt:lpstr>
      <vt:lpstr>Cambria Math</vt:lpstr>
      <vt:lpstr>方正粗黑宋简体</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N</cp:lastModifiedBy>
  <cp:revision>159</cp:revision>
  <dcterms:created xsi:type="dcterms:W3CDTF">2019-06-19T02:08:00Z</dcterms:created>
  <dcterms:modified xsi:type="dcterms:W3CDTF">2026-02-03T07:49:44Z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0297E326E43A49C2B2D5542A61FFC0B5_11</vt:lpwstr>
  </property>
</Properties>
</file>